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64" r:id="rId5"/>
    <p:sldId id="260" r:id="rId6"/>
    <p:sldId id="265" r:id="rId7"/>
    <p:sldId id="269" r:id="rId8"/>
    <p:sldId id="276" r:id="rId9"/>
    <p:sldId id="277" r:id="rId10"/>
    <p:sldId id="266" r:id="rId11"/>
    <p:sldId id="270" r:id="rId12"/>
    <p:sldId id="278" r:id="rId13"/>
    <p:sldId id="279" r:id="rId14"/>
    <p:sldId id="281" r:id="rId15"/>
    <p:sldId id="283" r:id="rId16"/>
    <p:sldId id="282" r:id="rId17"/>
    <p:sldId id="267" r:id="rId18"/>
    <p:sldId id="284" r:id="rId19"/>
    <p:sldId id="285" r:id="rId20"/>
    <p:sldId id="261" r:id="rId21"/>
    <p:sldId id="262" r:id="rId22"/>
    <p:sldId id="263" r:id="rId23"/>
  </p:sldIdLst>
  <p:sldSz cx="9144000" cy="5143500" type="screen16x9"/>
  <p:notesSz cx="6858000" cy="9144000"/>
  <p:embeddedFontLst>
    <p:embeddedFont>
      <p:font typeface="Rubik" panose="020B0604020202020204" charset="-79"/>
      <p:regular r:id="rId26"/>
      <p:bold r:id="rId27"/>
      <p:italic r:id="rId28"/>
      <p:boldItalic r:id="rId29"/>
    </p:embeddedFont>
    <p:embeddedFont>
      <p:font typeface="Rubik Light" panose="020B0604020202020204" charset="-79"/>
      <p:regular r:id="rId30"/>
      <p:bold r:id="rId31"/>
      <p:italic r:id="rId32"/>
      <p:boldItalic r:id="rId33"/>
    </p:embeddedFont>
    <p:embeddedFont>
      <p:font typeface="Rubik Medium" panose="020B0604020202020204" charset="-79"/>
      <p:regular r:id="rId34"/>
      <p:bold r:id="rId35"/>
      <p:italic r:id="rId36"/>
      <p:boldItalic r:id="rId37"/>
    </p:embeddedFont>
    <p:embeddedFont>
      <p:font typeface="Rubik SemiBold" panose="020B0604020202020204" charset="-79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0" autoAdjust="0"/>
  </p:normalViewPr>
  <p:slideViewPr>
    <p:cSldViewPr snapToGrid="0">
      <p:cViewPr varScale="1">
        <p:scale>
          <a:sx n="92" d="100"/>
          <a:sy n="92" d="100"/>
        </p:scale>
        <p:origin x="65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>
            <a:extLst>
              <a:ext uri="{FF2B5EF4-FFF2-40B4-BE49-F238E27FC236}">
                <a16:creationId xmlns:a16="http://schemas.microsoft.com/office/drawing/2014/main" id="{9CABF53C-1F7E-264C-3586-DA097CCAD1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563CE167-A23D-0CC1-55B6-71FF65A741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31995-49CE-4FFA-8410-4EA8F8AA6891}" type="datetimeFigureOut">
              <a:rPr lang="id-ID" smtClean="0"/>
              <a:t>01/01/2024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D6B8662F-90AF-2CAE-E513-7983BCFA18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3AF5AEFC-F409-4A89-A96E-68860C129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8CB0-D6BC-4C3E-9FCE-B10AED0BE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323234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222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00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942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301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726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874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533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118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024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693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911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8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641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507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67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Shabrina02/PBI-DE/tree/7e00ded1599a935ddf40824f852410a3d4a200a2" TargetMode="Externa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youtu.be/MwPefXrbA8g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069084"/>
            <a:ext cx="5985313" cy="14772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Membuat Data </a:t>
            </a:r>
            <a:r>
              <a:rPr lang="id-ID" sz="28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Warehouse</a:t>
            </a:r>
            <a:r>
              <a:rPr lang="id-ID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untuk Kebutuhan Salah Satu </a:t>
            </a:r>
            <a:r>
              <a:rPr lang="id-ID" sz="28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Client</a:t>
            </a:r>
            <a:r>
              <a:rPr lang="id-ID" sz="2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ID/X </a:t>
            </a:r>
            <a:r>
              <a:rPr lang="id-ID" sz="28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Partners</a:t>
            </a:r>
            <a:endParaRPr lang="id-ID" sz="11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520700"/>
            <a:ext cx="4392000" cy="8001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ID/X Partners Data Engineer Virtual Internship Program</a:t>
            </a: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448546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Shabrina Jamilah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F3AA6D7-71E0-4E28-03FA-769490C25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009" y="311494"/>
            <a:ext cx="1581631" cy="368412"/>
          </a:xfrm>
          <a:prstGeom prst="rect">
            <a:avLst/>
          </a:prstGeom>
        </p:spPr>
      </p:pic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24072FDE-1DD4-8B52-AAE7-56333CE0AE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311700" y="1709991"/>
            <a:ext cx="8422649" cy="172351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 b="1" dirty="0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Membuat ETL </a:t>
            </a:r>
            <a:r>
              <a:rPr lang="id-ID" sz="5000" b="1" dirty="0" err="1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Process</a:t>
            </a:r>
            <a:r>
              <a:rPr lang="id-ID" sz="5000" b="1" dirty="0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 / Data </a:t>
            </a:r>
            <a:r>
              <a:rPr lang="id-ID" sz="5000" b="1" dirty="0" err="1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Pipeline</a:t>
            </a:r>
            <a:endParaRPr lang="id-ID" sz="5000" b="1" i="1" dirty="0">
              <a:solidFill>
                <a:schemeClr val="bg1"/>
              </a:solidFill>
              <a:latin typeface="+mj-lt"/>
              <a:ea typeface="Rubik"/>
              <a:cs typeface="Rubik"/>
              <a:sym typeface="Rubik"/>
            </a:endParaRPr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7E7F6DD7-C151-C983-208D-D9E0DFE9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954076"/>
          </a:xfrm>
        </p:spPr>
        <p:txBody>
          <a:bodyPr>
            <a:noAutofit/>
          </a:bodyPr>
          <a:lstStyle/>
          <a:p>
            <a:r>
              <a:rPr lang="id-ID" sz="6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37B2826D-483D-B9D8-FCC9-1EFEDA4C90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28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11700" y="668627"/>
            <a:ext cx="461645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+mj-lt"/>
                <a:ea typeface="Rubik"/>
                <a:cs typeface="Rubik"/>
                <a:sym typeface="Rubik"/>
              </a:rPr>
              <a:t>Membuat</a:t>
            </a:r>
            <a:r>
              <a:rPr lang="en-US" b="1" dirty="0">
                <a:latin typeface="+mj-lt"/>
                <a:ea typeface="Rubik"/>
                <a:cs typeface="Rubik"/>
                <a:sym typeface="Rubik"/>
              </a:rPr>
              <a:t> Metadata Database Source</a:t>
            </a:r>
            <a:endParaRPr lang="en-US" b="1" dirty="0">
              <a:latin typeface="+mj-lt"/>
            </a:endParaRPr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00" dirty="0">
                <a:solidFill>
                  <a:schemeClr val="tx1"/>
                </a:solidFill>
              </a:rPr>
              <a:t>3. Membuat ETL </a:t>
            </a:r>
            <a:r>
              <a:rPr lang="id-ID" sz="1000" dirty="0" err="1">
                <a:solidFill>
                  <a:schemeClr val="tx1"/>
                </a:solidFill>
              </a:rPr>
              <a:t>Process</a:t>
            </a:r>
            <a:r>
              <a:rPr lang="id-ID" sz="1000" dirty="0">
                <a:solidFill>
                  <a:schemeClr val="tx1"/>
                </a:solidFill>
              </a:rPr>
              <a:t> / Data </a:t>
            </a:r>
            <a:r>
              <a:rPr lang="id-ID" sz="1000" dirty="0" err="1">
                <a:solidFill>
                  <a:schemeClr val="tx1"/>
                </a:solidFill>
              </a:rPr>
              <a:t>Pipeline</a:t>
            </a:r>
            <a:endParaRPr lang="id-ID" sz="100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495F0E3-62F4-6C22-4885-1FAD6C6C2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54" y="1068706"/>
            <a:ext cx="3568883" cy="3568883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E72AA205-2B60-D4CC-240D-3A44386704DE}"/>
              </a:ext>
            </a:extLst>
          </p:cNvPr>
          <p:cNvSpPr txBox="1"/>
          <p:nvPr/>
        </p:nvSpPr>
        <p:spPr>
          <a:xfrm>
            <a:off x="4193838" y="1171951"/>
            <a:ext cx="3294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+mn-lt"/>
                <a:ea typeface="Rubik"/>
                <a:cs typeface="Rubik"/>
                <a:sym typeface="Rubik"/>
              </a:rPr>
              <a:t>Pada Metadata,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klik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kanan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pada Db Connections &gt;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Klik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Create Connection</a:t>
            </a:r>
          </a:p>
        </p:txBody>
      </p:sp>
    </p:spTree>
    <p:extLst>
      <p:ext uri="{BB962C8B-B14F-4D97-AF65-F5344CB8AC3E}">
        <p14:creationId xmlns:p14="http://schemas.microsoft.com/office/powerpoint/2010/main" val="226356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452308" y="2927562"/>
            <a:ext cx="3202612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+mn-lt"/>
                <a:ea typeface="Rubik"/>
                <a:cs typeface="Rubik"/>
                <a:sym typeface="Rubik"/>
              </a:rPr>
              <a:t>Beri nama sqlserver_staging &gt; klik next &gt; pada DB type, pilih microsoft SQL server &gt; pada db version, pilih open source JTDS &gt; masukkan login, password, server, dan database &gt; klik test connection &gt; jika berhasil, klik finish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sv-SE" dirty="0">
              <a:latin typeface="+mn-lt"/>
              <a:ea typeface="Rubik"/>
              <a:cs typeface="Rubik"/>
              <a:sym typeface="Rubik"/>
            </a:endParaRPr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00" dirty="0">
                <a:solidFill>
                  <a:schemeClr val="tx1"/>
                </a:solidFill>
              </a:rPr>
              <a:t>3. Membuat ETL </a:t>
            </a:r>
            <a:r>
              <a:rPr lang="id-ID" sz="1000" dirty="0" err="1">
                <a:solidFill>
                  <a:schemeClr val="tx1"/>
                </a:solidFill>
              </a:rPr>
              <a:t>Process</a:t>
            </a:r>
            <a:r>
              <a:rPr lang="id-ID" sz="1000" dirty="0">
                <a:solidFill>
                  <a:schemeClr val="tx1"/>
                </a:solidFill>
              </a:rPr>
              <a:t> / Data </a:t>
            </a:r>
            <a:r>
              <a:rPr lang="id-ID" sz="1000" dirty="0" err="1">
                <a:solidFill>
                  <a:schemeClr val="tx1"/>
                </a:solidFill>
              </a:rPr>
              <a:t>Pipeline</a:t>
            </a:r>
            <a:endParaRPr lang="id-ID" sz="100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BEFF8066-9246-42B4-8243-46190785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45" y="899115"/>
            <a:ext cx="4291212" cy="1551710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3A0F25F3-3A62-96FF-68B1-8387375BB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664" y="765175"/>
            <a:ext cx="4268838" cy="4192700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9F07D98A-7903-4A99-172A-303D7C5E1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419" y="3566257"/>
            <a:ext cx="4391328" cy="13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1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11700" y="908715"/>
            <a:ext cx="351908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200" dirty="0">
                <a:latin typeface="+mn-lt"/>
                <a:ea typeface="Rubik"/>
                <a:cs typeface="Rubik"/>
                <a:sym typeface="Rubik"/>
              </a:rPr>
              <a:t>Pada Metadata, </a:t>
            </a:r>
            <a:r>
              <a:rPr lang="en-US" sz="1200" dirty="0" err="1">
                <a:latin typeface="+mn-lt"/>
                <a:ea typeface="Rubik"/>
                <a:cs typeface="Rubik"/>
                <a:sym typeface="Rubik"/>
              </a:rPr>
              <a:t>klik</a:t>
            </a:r>
            <a:r>
              <a:rPr lang="en-US" sz="1200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sz="1200" dirty="0" err="1">
                <a:latin typeface="+mn-lt"/>
                <a:ea typeface="Rubik"/>
                <a:cs typeface="Rubik"/>
                <a:sym typeface="Rubik"/>
              </a:rPr>
              <a:t>kanan</a:t>
            </a:r>
            <a:r>
              <a:rPr lang="en-US" sz="1200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id-ID" sz="1200" dirty="0">
                <a:latin typeface="+mn-lt"/>
                <a:ea typeface="Rubik"/>
                <a:cs typeface="Rubik"/>
                <a:sym typeface="Rubik"/>
              </a:rPr>
              <a:t>SQL</a:t>
            </a:r>
            <a:r>
              <a:rPr lang="en-US" sz="1200" dirty="0" err="1">
                <a:latin typeface="+mn-lt"/>
                <a:ea typeface="Rubik"/>
                <a:cs typeface="Rubik"/>
                <a:sym typeface="Rubik"/>
              </a:rPr>
              <a:t>Server_Staging</a:t>
            </a:r>
            <a:r>
              <a:rPr lang="en-US" sz="1200" dirty="0">
                <a:latin typeface="+mn-lt"/>
                <a:ea typeface="Rubik"/>
                <a:cs typeface="Rubik"/>
                <a:sym typeface="Rubik"/>
              </a:rPr>
              <a:t> &gt; </a:t>
            </a:r>
            <a:r>
              <a:rPr lang="en-US" sz="1200" dirty="0" err="1">
                <a:latin typeface="+mn-lt"/>
                <a:ea typeface="Rubik"/>
                <a:cs typeface="Rubik"/>
                <a:sym typeface="Rubik"/>
              </a:rPr>
              <a:t>Pilih</a:t>
            </a:r>
            <a:r>
              <a:rPr lang="en-US" sz="1200" dirty="0">
                <a:latin typeface="+mn-lt"/>
                <a:ea typeface="Rubik"/>
                <a:cs typeface="Rubik"/>
                <a:sym typeface="Rubik"/>
              </a:rPr>
              <a:t> Retrieve Schema</a:t>
            </a:r>
            <a:r>
              <a:rPr lang="id-ID" sz="1200" dirty="0">
                <a:latin typeface="+mn-lt"/>
                <a:ea typeface="Rubik"/>
                <a:cs typeface="Rubik"/>
                <a:sym typeface="Rubik"/>
              </a:rPr>
              <a:t> &gt; </a:t>
            </a:r>
            <a:r>
              <a:rPr lang="en-US" sz="1200" dirty="0" err="1">
                <a:latin typeface="+mn-lt"/>
                <a:ea typeface="Rubik"/>
                <a:cs typeface="Rubik"/>
                <a:sym typeface="Rubik"/>
              </a:rPr>
              <a:t>klik</a:t>
            </a:r>
            <a:r>
              <a:rPr lang="en-US" sz="1200" dirty="0">
                <a:latin typeface="+mn-lt"/>
                <a:ea typeface="Rubik"/>
                <a:cs typeface="Rubik"/>
                <a:sym typeface="Rubik"/>
              </a:rPr>
              <a:t> Next</a:t>
            </a:r>
            <a:r>
              <a:rPr lang="id-ID" sz="1200" dirty="0">
                <a:latin typeface="+mn-lt"/>
                <a:ea typeface="Rubik"/>
                <a:cs typeface="Rubik"/>
                <a:sym typeface="Rubik"/>
              </a:rPr>
              <a:t> &gt; klik </a:t>
            </a:r>
            <a:r>
              <a:rPr lang="id-ID" sz="1200" dirty="0" err="1">
                <a:latin typeface="+mn-lt"/>
                <a:ea typeface="Rubik"/>
                <a:cs typeface="Rubik"/>
                <a:sym typeface="Rubik"/>
              </a:rPr>
              <a:t>Finish</a:t>
            </a:r>
            <a:endParaRPr lang="en-US" sz="1200" dirty="0">
              <a:latin typeface="+mn-lt"/>
              <a:ea typeface="Rubik"/>
              <a:cs typeface="Rubik"/>
              <a:sym typeface="Rubik"/>
            </a:endParaRPr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00" dirty="0">
                <a:solidFill>
                  <a:schemeClr val="tx1"/>
                </a:solidFill>
              </a:rPr>
              <a:t>3. Membuat ETL </a:t>
            </a:r>
            <a:r>
              <a:rPr lang="id-ID" sz="1000" dirty="0" err="1">
                <a:solidFill>
                  <a:schemeClr val="tx1"/>
                </a:solidFill>
              </a:rPr>
              <a:t>Process</a:t>
            </a:r>
            <a:r>
              <a:rPr lang="id-ID" sz="1000" dirty="0">
                <a:solidFill>
                  <a:schemeClr val="tx1"/>
                </a:solidFill>
              </a:rPr>
              <a:t> / Data </a:t>
            </a:r>
            <a:r>
              <a:rPr lang="id-ID" sz="1000" dirty="0" err="1">
                <a:solidFill>
                  <a:schemeClr val="tx1"/>
                </a:solidFill>
              </a:rPr>
              <a:t>Pipeline</a:t>
            </a:r>
            <a:endParaRPr lang="id-ID" sz="100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0866485-2012-3CA2-433D-4DD6D9102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503" y="986325"/>
            <a:ext cx="4629600" cy="3326070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D3D25618-7D94-9ED0-3E6A-F52E6E09F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98" y="1447965"/>
            <a:ext cx="2990108" cy="2864430"/>
          </a:xfrm>
          <a:prstGeom prst="rect">
            <a:avLst/>
          </a:prstGeom>
        </p:spPr>
      </p:pic>
      <p:sp>
        <p:nvSpPr>
          <p:cNvPr id="8" name="Google Shape;106;p17">
            <a:extLst>
              <a:ext uri="{FF2B5EF4-FFF2-40B4-BE49-F238E27FC236}">
                <a16:creationId xmlns:a16="http://schemas.microsoft.com/office/drawing/2014/main" id="{930C9AED-7B9D-5F3B-C569-14FF4970DC09}"/>
              </a:ext>
            </a:extLst>
          </p:cNvPr>
          <p:cNvSpPr txBox="1"/>
          <p:nvPr/>
        </p:nvSpPr>
        <p:spPr>
          <a:xfrm>
            <a:off x="3891596" y="4267641"/>
            <a:ext cx="437657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200" b="1" i="1" dirty="0">
                <a:latin typeface="+mn-lt"/>
                <a:ea typeface="Rubik"/>
                <a:cs typeface="Rubik"/>
                <a:sym typeface="Rubik"/>
              </a:rPr>
              <a:t>N</a:t>
            </a:r>
            <a:r>
              <a:rPr lang="id-ID" sz="1200" b="1" i="1" dirty="0" err="1">
                <a:latin typeface="+mn-lt"/>
                <a:ea typeface="Rubik"/>
                <a:cs typeface="Rubik"/>
                <a:sym typeface="Rubik"/>
              </a:rPr>
              <a:t>ote</a:t>
            </a:r>
            <a:r>
              <a:rPr lang="id-ID" sz="1200" b="1" i="1" dirty="0">
                <a:latin typeface="+mn-lt"/>
                <a:ea typeface="Rubik"/>
                <a:cs typeface="Rubik"/>
                <a:sym typeface="Rubik"/>
              </a:rPr>
              <a:t>: </a:t>
            </a:r>
            <a:r>
              <a:rPr lang="id-ID" sz="1200" dirty="0">
                <a:latin typeface="+mn-lt"/>
                <a:ea typeface="Rubik"/>
                <a:cs typeface="Rubik"/>
                <a:sym typeface="Rubik"/>
              </a:rPr>
              <a:t>karena ini hanya baru </a:t>
            </a:r>
            <a:r>
              <a:rPr lang="id-ID" sz="1200" dirty="0" err="1">
                <a:latin typeface="+mn-lt"/>
                <a:ea typeface="Rubik"/>
                <a:cs typeface="Rubik"/>
                <a:sym typeface="Rubik"/>
              </a:rPr>
              <a:t>connect</a:t>
            </a:r>
            <a:r>
              <a:rPr lang="id-ID" sz="1200" dirty="0">
                <a:latin typeface="+mn-lt"/>
                <a:ea typeface="Rubik"/>
                <a:cs typeface="Rubik"/>
                <a:sym typeface="Rubik"/>
              </a:rPr>
              <a:t> satu </a:t>
            </a:r>
            <a:r>
              <a:rPr lang="id-ID" sz="1200" dirty="0" err="1">
                <a:latin typeface="+mn-lt"/>
                <a:ea typeface="Rubik"/>
                <a:cs typeface="Rubik"/>
                <a:sym typeface="Rubik"/>
              </a:rPr>
              <a:t>database</a:t>
            </a:r>
            <a:r>
              <a:rPr lang="id-ID" sz="1200" dirty="0">
                <a:latin typeface="+mn-lt"/>
                <a:ea typeface="Rubik"/>
                <a:cs typeface="Rubik"/>
                <a:sym typeface="Rubik"/>
              </a:rPr>
              <a:t>, ulangi langkah-langkah </a:t>
            </a:r>
            <a:r>
              <a:rPr lang="id-ID" sz="1200" dirty="0" err="1">
                <a:latin typeface="+mn-lt"/>
                <a:ea typeface="Rubik"/>
                <a:cs typeface="Rubik"/>
                <a:sym typeface="Rubik"/>
              </a:rPr>
              <a:t>metadata</a:t>
            </a:r>
            <a:r>
              <a:rPr lang="id-ID" sz="1200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id-ID" sz="1200" dirty="0" err="1">
                <a:latin typeface="+mn-lt"/>
                <a:ea typeface="Rubik"/>
                <a:cs typeface="Rubik"/>
                <a:sym typeface="Rubik"/>
              </a:rPr>
              <a:t>connection</a:t>
            </a:r>
            <a:r>
              <a:rPr lang="id-ID" sz="1200" dirty="0">
                <a:latin typeface="+mn-lt"/>
                <a:ea typeface="Rubik"/>
                <a:cs typeface="Rubik"/>
                <a:sym typeface="Rubik"/>
              </a:rPr>
              <a:t> sebelumnya  untuk </a:t>
            </a:r>
            <a:r>
              <a:rPr lang="id-ID" sz="1200" dirty="0" err="1">
                <a:latin typeface="+mn-lt"/>
                <a:ea typeface="Rubik"/>
                <a:cs typeface="Rubik"/>
                <a:sym typeface="Rubik"/>
              </a:rPr>
              <a:t>database</a:t>
            </a:r>
            <a:r>
              <a:rPr lang="id-ID" sz="1200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id-ID" sz="1200" dirty="0" err="1">
                <a:latin typeface="+mn-lt"/>
                <a:ea typeface="Rubik"/>
                <a:cs typeface="Rubik"/>
                <a:sym typeface="Rubik"/>
              </a:rPr>
              <a:t>warehouse</a:t>
            </a:r>
            <a:r>
              <a:rPr lang="id-ID" sz="1200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id-ID" sz="1200" dirty="0" err="1">
                <a:latin typeface="+mn-lt"/>
                <a:ea typeface="Rubik"/>
                <a:cs typeface="Rubik"/>
                <a:sym typeface="Rubik"/>
              </a:rPr>
              <a:t>DWH_Project</a:t>
            </a:r>
            <a:endParaRPr lang="en-US" sz="1200" dirty="0">
              <a:latin typeface="+mn-lt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08197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4405745" y="1171950"/>
            <a:ext cx="307570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ea typeface="Rubik"/>
                <a:cs typeface="Rubik"/>
                <a:sym typeface="Rubik"/>
              </a:rPr>
              <a:t>Pada Job Designs,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klik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Kanan &gt;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Klik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Create </a:t>
            </a:r>
            <a:r>
              <a:rPr lang="id-ID" dirty="0" err="1">
                <a:latin typeface="+mn-lt"/>
                <a:ea typeface="Rubik"/>
                <a:cs typeface="Rubik"/>
                <a:sym typeface="Rubik"/>
              </a:rPr>
              <a:t>Job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&gt; Masukkan 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nama </a:t>
            </a:r>
            <a:r>
              <a:rPr lang="id-ID" dirty="0" err="1">
                <a:latin typeface="+mn-lt"/>
                <a:ea typeface="Rubik"/>
                <a:cs typeface="Rubik"/>
                <a:sym typeface="Rubik"/>
              </a:rPr>
              <a:t>Job</a:t>
            </a:r>
            <a:endParaRPr lang="en-US" dirty="0">
              <a:latin typeface="+mn-lt"/>
              <a:ea typeface="Rubik"/>
              <a:cs typeface="Rubik"/>
              <a:sym typeface="Rubik"/>
            </a:endParaRPr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00" dirty="0">
                <a:solidFill>
                  <a:schemeClr val="tx1"/>
                </a:solidFill>
              </a:rPr>
              <a:t>3. Membuat ETL </a:t>
            </a:r>
            <a:r>
              <a:rPr lang="id-ID" sz="1000" dirty="0" err="1">
                <a:solidFill>
                  <a:schemeClr val="tx1"/>
                </a:solidFill>
              </a:rPr>
              <a:t>Process</a:t>
            </a:r>
            <a:r>
              <a:rPr lang="id-ID" sz="1000" dirty="0">
                <a:solidFill>
                  <a:schemeClr val="tx1"/>
                </a:solidFill>
              </a:rPr>
              <a:t> / Data </a:t>
            </a:r>
            <a:r>
              <a:rPr lang="id-ID" sz="1000" dirty="0" err="1">
                <a:solidFill>
                  <a:schemeClr val="tx1"/>
                </a:solidFill>
              </a:rPr>
              <a:t>Pipeline</a:t>
            </a:r>
            <a:endParaRPr lang="id-ID" sz="100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Google Shape;106;p17">
            <a:extLst>
              <a:ext uri="{FF2B5EF4-FFF2-40B4-BE49-F238E27FC236}">
                <a16:creationId xmlns:a16="http://schemas.microsoft.com/office/drawing/2014/main" id="{6A485691-0B7F-3AD5-588E-50658C8C38FA}"/>
              </a:ext>
            </a:extLst>
          </p:cNvPr>
          <p:cNvSpPr txBox="1"/>
          <p:nvPr/>
        </p:nvSpPr>
        <p:spPr>
          <a:xfrm>
            <a:off x="311700" y="668627"/>
            <a:ext cx="461645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+mj-lt"/>
                <a:ea typeface="Rubik"/>
                <a:cs typeface="Rubik"/>
                <a:sym typeface="Rubik"/>
              </a:rPr>
              <a:t>Membuat</a:t>
            </a:r>
            <a:r>
              <a:rPr lang="en-US" b="1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id-ID" b="1" dirty="0">
                <a:latin typeface="+mj-lt"/>
                <a:ea typeface="Rubik"/>
                <a:cs typeface="Rubik"/>
                <a:sym typeface="Rubik"/>
              </a:rPr>
              <a:t>Design </a:t>
            </a:r>
            <a:r>
              <a:rPr lang="id-ID" b="1" dirty="0" err="1">
                <a:latin typeface="+mj-lt"/>
                <a:ea typeface="Rubik"/>
                <a:cs typeface="Rubik"/>
                <a:sym typeface="Rubik"/>
              </a:rPr>
              <a:t>Job</a:t>
            </a:r>
            <a:endParaRPr lang="en-US" b="1" dirty="0">
              <a:latin typeface="+mj-lt"/>
            </a:endParaRP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E51C07CF-CCFC-998E-AF77-B657BAEFED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907"/>
          <a:stretch/>
        </p:blipFill>
        <p:spPr>
          <a:xfrm>
            <a:off x="389855" y="1068706"/>
            <a:ext cx="3626036" cy="162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4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4302248" y="726925"/>
            <a:ext cx="2703651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Tampilan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hasil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eksekusi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Job, Input Customer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Output</a:t>
            </a:r>
            <a:r>
              <a:rPr lang="id-ID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id-ID" dirty="0" err="1">
                <a:latin typeface="+mj-lt"/>
                <a:ea typeface="Rubik"/>
                <a:cs typeface="Rubik"/>
                <a:sym typeface="Rubik"/>
              </a:rPr>
              <a:t>DimCustomer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terdapat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tMap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melakukan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transformasi</a:t>
            </a:r>
            <a:r>
              <a:rPr lang="id-ID" dirty="0">
                <a:latin typeface="+mj-lt"/>
                <a:ea typeface="Rubik"/>
                <a:cs typeface="Rubik"/>
                <a:sym typeface="Rubik"/>
              </a:rPr>
              <a:t> m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enggabungkan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first_name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last_name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huruf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kapital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keduanya</a:t>
            </a:r>
            <a:r>
              <a:rPr lang="id-ID" dirty="0">
                <a:latin typeface="+mj-lt"/>
                <a:ea typeface="Rubik"/>
                <a:cs typeface="Rubik"/>
                <a:sym typeface="Rubik"/>
              </a:rPr>
              <a:t>/</a:t>
            </a:r>
            <a:endParaRPr lang="en-US" dirty="0">
              <a:latin typeface="+mj-lt"/>
              <a:ea typeface="Rubik"/>
              <a:cs typeface="Rubik"/>
              <a:sym typeface="Rubik"/>
            </a:endParaRPr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00" dirty="0">
                <a:solidFill>
                  <a:schemeClr val="tx1"/>
                </a:solidFill>
              </a:rPr>
              <a:t>3. Membuat ETL </a:t>
            </a:r>
            <a:r>
              <a:rPr lang="id-ID" sz="1000" dirty="0" err="1">
                <a:solidFill>
                  <a:schemeClr val="tx1"/>
                </a:solidFill>
              </a:rPr>
              <a:t>Process</a:t>
            </a:r>
            <a:r>
              <a:rPr lang="id-ID" sz="1000" dirty="0">
                <a:solidFill>
                  <a:schemeClr val="tx1"/>
                </a:solidFill>
              </a:rPr>
              <a:t> / Data </a:t>
            </a:r>
            <a:r>
              <a:rPr lang="id-ID" sz="1000" dirty="0" err="1">
                <a:solidFill>
                  <a:schemeClr val="tx1"/>
                </a:solidFill>
              </a:rPr>
              <a:t>Pipeline</a:t>
            </a:r>
            <a:endParaRPr lang="id-ID" sz="100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5FE636CF-6330-6827-E156-D6826D0D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726925"/>
            <a:ext cx="3645087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5451763" y="2079547"/>
            <a:ext cx="26698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Rubik"/>
                <a:cs typeface="Rubik"/>
                <a:sym typeface="Rubik"/>
              </a:rPr>
              <a:t>Hasil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ETL Process yang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telah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j-lt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latin typeface="+mj-lt"/>
                <a:ea typeface="Rubik"/>
                <a:cs typeface="Rubik"/>
                <a:sym typeface="Rubik"/>
              </a:rPr>
              <a:t>.</a:t>
            </a:r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00" dirty="0">
                <a:solidFill>
                  <a:schemeClr val="tx1"/>
                </a:solidFill>
              </a:rPr>
              <a:t>3. Membuat ETL </a:t>
            </a:r>
            <a:r>
              <a:rPr lang="id-ID" sz="1000" dirty="0" err="1">
                <a:solidFill>
                  <a:schemeClr val="tx1"/>
                </a:solidFill>
              </a:rPr>
              <a:t>Process</a:t>
            </a:r>
            <a:r>
              <a:rPr lang="id-ID" sz="1000" dirty="0">
                <a:solidFill>
                  <a:schemeClr val="tx1"/>
                </a:solidFill>
              </a:rPr>
              <a:t> / Data </a:t>
            </a:r>
            <a:r>
              <a:rPr lang="id-ID" sz="1000" dirty="0" err="1">
                <a:solidFill>
                  <a:schemeClr val="tx1"/>
                </a:solidFill>
              </a:rPr>
              <a:t>Pipeline</a:t>
            </a:r>
            <a:endParaRPr lang="id-ID" sz="100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C74413E2-2A5E-D2CD-5E29-02C977B6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8" y="873634"/>
            <a:ext cx="4711942" cy="26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3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0" y="2094711"/>
            <a:ext cx="9144000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 b="1" dirty="0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Membuat Store </a:t>
            </a:r>
            <a:r>
              <a:rPr lang="id-ID" sz="5000" b="1" dirty="0" err="1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Procedure</a:t>
            </a:r>
            <a:endParaRPr lang="id-ID" sz="5000" b="1" i="1" dirty="0">
              <a:solidFill>
                <a:schemeClr val="bg1"/>
              </a:solidFill>
              <a:latin typeface="+mj-lt"/>
              <a:ea typeface="Rubik"/>
              <a:cs typeface="Rubik"/>
              <a:sym typeface="Rubik"/>
            </a:endParaRPr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0CD0FF74-A380-7FDC-19B9-4B1E0150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954076"/>
          </a:xfrm>
        </p:spPr>
        <p:txBody>
          <a:bodyPr>
            <a:noAutofit/>
          </a:bodyPr>
          <a:lstStyle/>
          <a:p>
            <a:r>
              <a:rPr lang="id-ID" sz="6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0771896F-8DDF-D722-11F4-5D66F4369B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6935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00" dirty="0">
                <a:solidFill>
                  <a:schemeClr val="tx1"/>
                </a:solidFill>
              </a:rPr>
              <a:t>4. Membuat Store </a:t>
            </a:r>
            <a:r>
              <a:rPr lang="id-ID" sz="1000" dirty="0" err="1">
                <a:solidFill>
                  <a:schemeClr val="tx1"/>
                </a:solidFill>
              </a:rPr>
              <a:t>Procedure</a:t>
            </a:r>
            <a:endParaRPr lang="id-ID" sz="100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85558415-1462-1C4C-EF72-F8555F4A2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731"/>
          <a:stretch/>
        </p:blipFill>
        <p:spPr>
          <a:xfrm>
            <a:off x="1987416" y="853362"/>
            <a:ext cx="5169166" cy="36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8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00" dirty="0">
                <a:solidFill>
                  <a:schemeClr val="tx1"/>
                </a:solidFill>
              </a:rPr>
              <a:t>4. Membuat Store </a:t>
            </a:r>
            <a:r>
              <a:rPr lang="id-ID" sz="1000" dirty="0" err="1">
                <a:solidFill>
                  <a:schemeClr val="tx1"/>
                </a:solidFill>
              </a:rPr>
              <a:t>Procedure</a:t>
            </a:r>
            <a:endParaRPr lang="id-ID" sz="100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Google Shape;106;p17">
            <a:extLst>
              <a:ext uri="{FF2B5EF4-FFF2-40B4-BE49-F238E27FC236}">
                <a16:creationId xmlns:a16="http://schemas.microsoft.com/office/drawing/2014/main" id="{2C4EA5CF-D91B-21F9-18D6-5199731D0053}"/>
              </a:ext>
            </a:extLst>
          </p:cNvPr>
          <p:cNvSpPr txBox="1"/>
          <p:nvPr/>
        </p:nvSpPr>
        <p:spPr>
          <a:xfrm>
            <a:off x="311700" y="2571749"/>
            <a:ext cx="741220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/>
            <a:r>
              <a:rPr lang="sv-SE" sz="1200" dirty="0">
                <a:latin typeface="Rubik"/>
                <a:ea typeface="Rubik"/>
                <a:cs typeface="Rubik"/>
                <a:sym typeface="Rubik"/>
              </a:rPr>
              <a:t>Menjalankan Procedure summary_</a:t>
            </a:r>
            <a:r>
              <a:rPr lang="id-ID" sz="1200" dirty="0" err="1">
                <a:latin typeface="Rubik"/>
                <a:ea typeface="Rubik"/>
                <a:cs typeface="Rubik"/>
                <a:sym typeface="Rubik"/>
              </a:rPr>
              <a:t>sales</a:t>
            </a:r>
            <a:r>
              <a:rPr lang="id-ID" sz="1200" dirty="0">
                <a:latin typeface="Rubik"/>
                <a:ea typeface="Rubik"/>
                <a:cs typeface="Rubik"/>
                <a:sym typeface="Rubik"/>
              </a:rPr>
              <a:t>_</a:t>
            </a:r>
            <a:r>
              <a:rPr lang="sv-SE" sz="1200" dirty="0">
                <a:latin typeface="Rubik"/>
                <a:ea typeface="Rubik"/>
                <a:cs typeface="Rubik"/>
                <a:sym typeface="Rubik"/>
              </a:rPr>
              <a:t>order dengan perintah berikut. Untuk @StatusID, pilih yang ingin dijalankan.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CE483634-8EDF-399B-C929-1D178F8CE7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151"/>
          <a:stretch/>
        </p:blipFill>
        <p:spPr>
          <a:xfrm>
            <a:off x="1779599" y="1070013"/>
            <a:ext cx="5169166" cy="133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2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37850" y="470625"/>
            <a:ext cx="1899300" cy="18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528250" y="840975"/>
            <a:ext cx="2001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dirty="0">
                <a:latin typeface="Rubik SemiBold"/>
                <a:ea typeface="Rubik SemiBold"/>
                <a:cs typeface="Rubik SemiBold"/>
                <a:sym typeface="Rubik SemiBold"/>
              </a:rPr>
              <a:t>Shabrina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dirty="0">
                <a:latin typeface="Rubik SemiBold"/>
                <a:ea typeface="Rubik SemiBold"/>
                <a:cs typeface="Rubik SemiBold"/>
                <a:sym typeface="Rubik SemiBold"/>
              </a:rPr>
              <a:t>Jamilah</a:t>
            </a:r>
            <a:endParaRPr sz="3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37850" y="25717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Insert Your Experience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095574" y="2981600"/>
            <a:ext cx="45719" cy="724225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5294775" y="1625150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Terra Weather Pte. Ltd</a:t>
            </a:r>
            <a:endParaRPr lang="id-ID"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i="1" dirty="0" err="1">
                <a:latin typeface="Rubik"/>
                <a:ea typeface="Rubik"/>
                <a:cs typeface="Rubik"/>
                <a:sym typeface="Rubik"/>
              </a:rPr>
              <a:t>Student</a:t>
            </a:r>
            <a:r>
              <a:rPr lang="id-ID" i="1" dirty="0">
                <a:latin typeface="Rubik"/>
                <a:ea typeface="Rubik"/>
                <a:cs typeface="Rubik"/>
                <a:sym typeface="Rubik"/>
              </a:rPr>
              <a:t> Mentor</a:t>
            </a:r>
            <a:endParaRPr lang="en-US" i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Agu 2022 - Des 2022</a:t>
            </a:r>
          </a:p>
        </p:txBody>
      </p:sp>
      <p:sp>
        <p:nvSpPr>
          <p:cNvPr id="87" name="Google Shape;87;p15"/>
          <p:cNvSpPr txBox="1"/>
          <p:nvPr/>
        </p:nvSpPr>
        <p:spPr>
          <a:xfrm>
            <a:off x="5294775" y="2709450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Terra Weather Pte. Ltd</a:t>
            </a:r>
            <a:endParaRPr lang="id-ID"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i="1" dirty="0" err="1">
                <a:latin typeface="Rubik"/>
                <a:ea typeface="Rubik"/>
                <a:cs typeface="Rubik"/>
                <a:sym typeface="Rubik"/>
              </a:rPr>
              <a:t>Chatbot</a:t>
            </a:r>
            <a:r>
              <a:rPr lang="id-ID" i="1" dirty="0">
                <a:latin typeface="Rubik"/>
                <a:ea typeface="Rubik"/>
                <a:cs typeface="Rubik"/>
                <a:sym typeface="Rubik"/>
              </a:rPr>
              <a:t> Developer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Rubik"/>
                <a:ea typeface="Rubik"/>
                <a:cs typeface="Rubik"/>
                <a:sym typeface="Rubik"/>
              </a:rPr>
              <a:t>Jul 2021 - Sep 2021</a:t>
            </a:r>
            <a:endParaRPr lang="en-US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37850" y="3064350"/>
            <a:ext cx="3740100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 dirty="0">
                <a:latin typeface="Rubik"/>
                <a:ea typeface="Rubik"/>
                <a:cs typeface="Rubik"/>
                <a:sym typeface="Rubik"/>
              </a:rPr>
              <a:t>Seorang </a:t>
            </a:r>
            <a:r>
              <a:rPr lang="id-ID" sz="1400" dirty="0" err="1">
                <a:latin typeface="Rubik"/>
                <a:ea typeface="Rubik"/>
                <a:cs typeface="Rubik"/>
                <a:sym typeface="Rubik"/>
              </a:rPr>
              <a:t>fresh</a:t>
            </a:r>
            <a:r>
              <a:rPr lang="id-ID" sz="14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id-ID" sz="1400" dirty="0" err="1">
                <a:latin typeface="Rubik"/>
                <a:ea typeface="Rubik"/>
                <a:cs typeface="Rubik"/>
                <a:sym typeface="Rubik"/>
              </a:rPr>
              <a:t>graduate</a:t>
            </a:r>
            <a:r>
              <a:rPr lang="id-ID" sz="14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id-ID" sz="1400" dirty="0" err="1">
                <a:latin typeface="Rubik"/>
                <a:ea typeface="Rubik"/>
                <a:cs typeface="Rubik"/>
                <a:sym typeface="Rubik"/>
              </a:rPr>
              <a:t>prodi</a:t>
            </a:r>
            <a:r>
              <a:rPr lang="id-ID" sz="1400" dirty="0">
                <a:latin typeface="Rubik"/>
                <a:ea typeface="Rubik"/>
                <a:cs typeface="Rubik"/>
                <a:sym typeface="Rubik"/>
              </a:rPr>
              <a:t> sistem informasi yang sangat tertarik dengan dunia </a:t>
            </a:r>
            <a:r>
              <a:rPr lang="id-ID" sz="1400" i="1" dirty="0" err="1">
                <a:latin typeface="Rubik"/>
                <a:ea typeface="Rubik"/>
                <a:cs typeface="Rubik"/>
                <a:sym typeface="Rubik"/>
              </a:rPr>
              <a:t>networking</a:t>
            </a:r>
            <a:r>
              <a:rPr lang="id-ID" sz="1400" dirty="0">
                <a:latin typeface="Rubik"/>
                <a:ea typeface="Rubik"/>
                <a:cs typeface="Rubik"/>
                <a:sym typeface="Rubik"/>
              </a:rPr>
              <a:t> dan data. Saat ini saya masih mengembangkan </a:t>
            </a:r>
            <a:r>
              <a:rPr lang="id-ID" sz="1400" i="1" dirty="0" err="1">
                <a:latin typeface="Rubik"/>
                <a:ea typeface="Rubik"/>
                <a:cs typeface="Rubik"/>
                <a:sym typeface="Rubik"/>
              </a:rPr>
              <a:t>soft</a:t>
            </a:r>
            <a:r>
              <a:rPr lang="id-ID" i="1" dirty="0" err="1">
                <a:latin typeface="Rubik"/>
                <a:ea typeface="Rubik"/>
                <a:cs typeface="Rubik"/>
                <a:sym typeface="Rubik"/>
              </a:rPr>
              <a:t>s</a:t>
            </a:r>
            <a:r>
              <a:rPr lang="id-ID" sz="1400" i="1" dirty="0" err="1">
                <a:latin typeface="Rubik"/>
                <a:ea typeface="Rubik"/>
                <a:cs typeface="Rubik"/>
                <a:sym typeface="Rubik"/>
              </a:rPr>
              <a:t>kills</a:t>
            </a:r>
            <a:r>
              <a:rPr lang="id-ID" sz="1400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id-ID" sz="1400" i="1" dirty="0" err="1">
                <a:latin typeface="Rubik"/>
                <a:ea typeface="Rubik"/>
                <a:cs typeface="Rubik"/>
                <a:sym typeface="Rubik"/>
              </a:rPr>
              <a:t>hardskills</a:t>
            </a:r>
            <a:r>
              <a:rPr lang="id-ID" sz="1400" dirty="0">
                <a:latin typeface="Rubik"/>
                <a:ea typeface="Rubik"/>
                <a:cs typeface="Rubik"/>
                <a:sym typeface="Rubik"/>
              </a:rPr>
              <a:t> saya menjadi lebih baik.</a:t>
            </a:r>
          </a:p>
        </p:txBody>
      </p:sp>
      <p:sp>
        <p:nvSpPr>
          <p:cNvPr id="2" name="Tampungan Nomor Slide 1">
            <a:extLst>
              <a:ext uri="{FF2B5EF4-FFF2-40B4-BE49-F238E27FC236}">
                <a16:creationId xmlns:a16="http://schemas.microsoft.com/office/drawing/2014/main" id="{BEB8154B-478A-4BEE-5FF4-8E58032C87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pic>
        <p:nvPicPr>
          <p:cNvPr id="4" name="Gambar 3" descr="Sebuah gambar berisi pakaian, Wajah manusia, orang, dinding&#10;&#10;Deskripsi dibuat secara otomatis">
            <a:extLst>
              <a:ext uri="{FF2B5EF4-FFF2-40B4-BE49-F238E27FC236}">
                <a16:creationId xmlns:a16="http://schemas.microsoft.com/office/drawing/2014/main" id="{C002511D-8677-4844-74F3-4D6CB13B1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4" y="431038"/>
            <a:ext cx="1938336" cy="1938336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Google Shape;84;p15">
            <a:extLst>
              <a:ext uri="{FF2B5EF4-FFF2-40B4-BE49-F238E27FC236}">
                <a16:creationId xmlns:a16="http://schemas.microsoft.com/office/drawing/2014/main" id="{38113EC0-EF91-DB53-5F9B-18342A91A5C9}"/>
              </a:ext>
            </a:extLst>
          </p:cNvPr>
          <p:cNvSpPr/>
          <p:nvPr/>
        </p:nvSpPr>
        <p:spPr>
          <a:xfrm>
            <a:off x="5009233" y="3519188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340500" y="1899838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Rubik"/>
                <a:ea typeface="Rubik"/>
                <a:cs typeface="Rubik"/>
                <a:sym typeface="Rubik"/>
              </a:rPr>
              <a:t>Link</a:t>
            </a:r>
            <a:r>
              <a:rPr lang="id-ID" sz="45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id-ID" sz="4500" b="1" dirty="0" err="1">
                <a:latin typeface="Rubik"/>
                <a:ea typeface="Rubik"/>
                <a:cs typeface="Rubik"/>
                <a:sym typeface="Rubik"/>
              </a:rPr>
              <a:t>GitHub</a:t>
            </a:r>
            <a:endParaRPr sz="45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340500" y="2843463"/>
            <a:ext cx="8376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Rubik"/>
                <a:ea typeface="Rubik"/>
                <a:cs typeface="Rubik"/>
                <a:sym typeface="Rubik"/>
                <a:hlinkClick r:id="rId5"/>
              </a:rPr>
              <a:t>https://github.com/Shabrina02/PBI-DE/tree/7e00ded1599a935ddf40824f852410a3d4a200a2</a:t>
            </a:r>
            <a:endParaRPr lang="id-ID" i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Tampungan Nomor Slide 1">
            <a:extLst>
              <a:ext uri="{FF2B5EF4-FFF2-40B4-BE49-F238E27FC236}">
                <a16:creationId xmlns:a16="http://schemas.microsoft.com/office/drawing/2014/main" id="{6F12AD81-5201-32B4-819D-865577E9B6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Video Presentation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40500" y="2843463"/>
            <a:ext cx="8376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Rubik"/>
                <a:ea typeface="Rubik"/>
                <a:cs typeface="Rubik"/>
                <a:sym typeface="Rubik"/>
                <a:hlinkClick r:id="rId5"/>
              </a:rPr>
              <a:t>https://youtu.be/MwPefXrbA8g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Tampungan Nomor Slide 1">
            <a:extLst>
              <a:ext uri="{FF2B5EF4-FFF2-40B4-BE49-F238E27FC236}">
                <a16:creationId xmlns:a16="http://schemas.microsoft.com/office/drawing/2014/main" id="{6C8A9A1C-2209-EE85-BFAD-BC26062396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" name="Tampungan Nomor Slide 1">
            <a:extLst>
              <a:ext uri="{FF2B5EF4-FFF2-40B4-BE49-F238E27FC236}">
                <a16:creationId xmlns:a16="http://schemas.microsoft.com/office/drawing/2014/main" id="{B1B61CF6-2215-F7E1-59FA-DA75DDE5E4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AB4D2F5-7687-2E68-EF4C-5D21FFB79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324" y="4384945"/>
            <a:ext cx="1579001" cy="3718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798936" y="912550"/>
            <a:ext cx="7546127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Salah satu </a:t>
            </a:r>
            <a:r>
              <a:rPr lang="id-ID" dirty="0" err="1"/>
              <a:t>client</a:t>
            </a:r>
            <a:r>
              <a:rPr lang="id-ID" dirty="0"/>
              <a:t> dari ID/X </a:t>
            </a:r>
            <a:r>
              <a:rPr lang="id-ID" dirty="0" err="1"/>
              <a:t>Partners</a:t>
            </a:r>
            <a:r>
              <a:rPr lang="id-ID" dirty="0"/>
              <a:t> yang bergerak di bidang </a:t>
            </a:r>
            <a:r>
              <a:rPr lang="id-ID" i="1" dirty="0"/>
              <a:t>e-</a:t>
            </a:r>
            <a:r>
              <a:rPr lang="id-ID" i="1" dirty="0" err="1"/>
              <a:t>commerce</a:t>
            </a:r>
            <a:r>
              <a:rPr lang="id-ID" dirty="0"/>
              <a:t> memiliki kebutuhan untuk membuat sebuah </a:t>
            </a:r>
            <a:r>
              <a:rPr lang="id-ID" i="1" dirty="0"/>
              <a:t>Data </a:t>
            </a:r>
            <a:r>
              <a:rPr lang="id-ID" i="1" dirty="0" err="1"/>
              <a:t>Warehouse</a:t>
            </a:r>
            <a:r>
              <a:rPr lang="id-ID" i="1" dirty="0"/>
              <a:t> </a:t>
            </a:r>
            <a:r>
              <a:rPr lang="id-ID" dirty="0"/>
              <a:t>yang berasal dari beberapa tabel dari </a:t>
            </a:r>
            <a:r>
              <a:rPr lang="id-ID" i="1" dirty="0" err="1"/>
              <a:t>database</a:t>
            </a:r>
            <a:r>
              <a:rPr lang="id-ID" dirty="0"/>
              <a:t> sumber. </a:t>
            </a:r>
            <a:r>
              <a:rPr lang="id-ID" i="1" dirty="0"/>
              <a:t>Data </a:t>
            </a:r>
            <a:r>
              <a:rPr lang="id-ID" i="1" dirty="0" err="1"/>
              <a:t>Warehouse</a:t>
            </a:r>
            <a:r>
              <a:rPr lang="id-ID" i="1" dirty="0"/>
              <a:t> </a:t>
            </a:r>
            <a:r>
              <a:rPr lang="id-ID" dirty="0"/>
              <a:t>ini nantinya terdiri dari satu tabel </a:t>
            </a:r>
            <a:r>
              <a:rPr lang="id-ID" i="1" dirty="0" err="1"/>
              <a:t>Fact</a:t>
            </a:r>
            <a:r>
              <a:rPr lang="id-ID" dirty="0"/>
              <a:t> dan beberapa tabel </a:t>
            </a:r>
            <a:r>
              <a:rPr lang="id-ID" i="1" dirty="0" err="1"/>
              <a:t>Dimension</a:t>
            </a:r>
            <a:r>
              <a:rPr lang="id-ID" dirty="0"/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dirty="0"/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id-ID" dirty="0"/>
              <a:t>Sebagai </a:t>
            </a:r>
            <a:r>
              <a:rPr lang="id-ID" i="1" dirty="0"/>
              <a:t>Data </a:t>
            </a:r>
            <a:r>
              <a:rPr lang="id-ID" i="1" dirty="0" err="1"/>
              <a:t>Engineer</a:t>
            </a:r>
            <a:r>
              <a:rPr lang="id-ID" dirty="0"/>
              <a:t>, ada beberapa </a:t>
            </a:r>
            <a:r>
              <a:rPr lang="id-ID" i="1" dirty="0" err="1"/>
              <a:t>task</a:t>
            </a:r>
            <a:r>
              <a:rPr lang="id-ID" dirty="0"/>
              <a:t> yang perlu </a:t>
            </a:r>
            <a:r>
              <a:rPr lang="id-ID" dirty="0" err="1"/>
              <a:t>anda</a:t>
            </a:r>
            <a:r>
              <a:rPr lang="id-ID" dirty="0"/>
              <a:t> lakukan yaitu :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id-ID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b="1" dirty="0"/>
              <a:t>Melakukan </a:t>
            </a:r>
            <a:r>
              <a:rPr lang="id-ID" b="1" i="1" dirty="0" err="1"/>
              <a:t>Import</a:t>
            </a:r>
            <a:r>
              <a:rPr lang="id-ID" b="1" i="1" dirty="0"/>
              <a:t>/</a:t>
            </a:r>
            <a:r>
              <a:rPr lang="id-ID" b="1" i="1" dirty="0" err="1"/>
              <a:t>Restore</a:t>
            </a:r>
            <a:r>
              <a:rPr lang="id-ID" b="1" i="1" dirty="0"/>
              <a:t> </a:t>
            </a:r>
            <a:r>
              <a:rPr lang="id-ID" b="1" i="1" dirty="0" err="1"/>
              <a:t>Database</a:t>
            </a:r>
            <a:r>
              <a:rPr lang="id-ID" b="1" i="1" dirty="0"/>
              <a:t> </a:t>
            </a:r>
            <a:r>
              <a:rPr lang="id-ID" b="1" i="1" dirty="0" err="1"/>
              <a:t>Staging</a:t>
            </a:r>
            <a:r>
              <a:rPr lang="id-ID" b="1" dirty="0"/>
              <a:t>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b="1" dirty="0"/>
              <a:t>Membuat sebuah </a:t>
            </a:r>
            <a:r>
              <a:rPr lang="id-ID" b="1" i="1" dirty="0" err="1"/>
              <a:t>Database</a:t>
            </a:r>
            <a:r>
              <a:rPr lang="id-ID" b="1" dirty="0"/>
              <a:t> bernama </a:t>
            </a:r>
            <a:r>
              <a:rPr lang="id-ID" b="1" dirty="0" err="1"/>
              <a:t>DWH_Project</a:t>
            </a:r>
            <a:r>
              <a:rPr lang="id-ID" b="1" dirty="0"/>
              <a:t>, serta membuat Tabel </a:t>
            </a:r>
            <a:r>
              <a:rPr lang="id-ID" b="1" i="1" dirty="0" err="1"/>
              <a:t>Fact</a:t>
            </a:r>
            <a:r>
              <a:rPr lang="id-ID" b="1" dirty="0"/>
              <a:t> dan </a:t>
            </a:r>
            <a:r>
              <a:rPr lang="id-ID" b="1" i="1" dirty="0" err="1"/>
              <a:t>Dimension</a:t>
            </a:r>
            <a:r>
              <a:rPr lang="id-ID" b="1" dirty="0"/>
              <a:t> dari tabel yang ada di </a:t>
            </a:r>
            <a:r>
              <a:rPr lang="id-ID" b="1" i="1" dirty="0" err="1"/>
              <a:t>database</a:t>
            </a:r>
            <a:r>
              <a:rPr lang="id-ID" b="1" i="1" dirty="0"/>
              <a:t> </a:t>
            </a:r>
            <a:r>
              <a:rPr lang="id-ID" b="1" i="1" dirty="0" err="1"/>
              <a:t>Staging</a:t>
            </a:r>
            <a:r>
              <a:rPr lang="id-ID" b="1" dirty="0"/>
              <a:t>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b="1" dirty="0"/>
              <a:t>Membuat </a:t>
            </a:r>
            <a:r>
              <a:rPr lang="id-ID" b="1" dirty="0" err="1"/>
              <a:t>Job</a:t>
            </a:r>
            <a:r>
              <a:rPr lang="id-ID" b="1" dirty="0"/>
              <a:t> ETL di aplikasi </a:t>
            </a:r>
            <a:r>
              <a:rPr lang="id-ID" b="1" dirty="0" err="1"/>
              <a:t>talend</a:t>
            </a:r>
            <a:r>
              <a:rPr lang="id-ID" b="1" dirty="0"/>
              <a:t> untuk memindahkan data dari </a:t>
            </a:r>
            <a:r>
              <a:rPr lang="id-ID" b="1" i="1" dirty="0" err="1"/>
              <a:t>Staging</a:t>
            </a:r>
            <a:r>
              <a:rPr lang="id-ID" b="1" dirty="0"/>
              <a:t> ke </a:t>
            </a:r>
            <a:r>
              <a:rPr lang="id-ID" b="1" i="1" dirty="0"/>
              <a:t>Data </a:t>
            </a:r>
            <a:r>
              <a:rPr lang="id-ID" b="1" i="1" dirty="0" err="1"/>
              <a:t>Warehouse</a:t>
            </a:r>
            <a:r>
              <a:rPr lang="id-ID" b="1" dirty="0"/>
              <a:t>.</a:t>
            </a:r>
            <a:r>
              <a:rPr lang="id-ID" dirty="0"/>
              <a:t> Khusus untuk Tabel </a:t>
            </a:r>
            <a:r>
              <a:rPr lang="id-ID" dirty="0" err="1"/>
              <a:t>DimCustomer</a:t>
            </a:r>
            <a:r>
              <a:rPr lang="id-ID" dirty="0"/>
              <a:t>, lakukan transformasi data dengan </a:t>
            </a:r>
            <a:r>
              <a:rPr lang="id-ID" dirty="0" err="1"/>
              <a:t>merubah</a:t>
            </a:r>
            <a:r>
              <a:rPr lang="id-ID" dirty="0"/>
              <a:t> data dari kolom </a:t>
            </a:r>
            <a:r>
              <a:rPr lang="id-ID" dirty="0" err="1"/>
              <a:t>FirstName</a:t>
            </a:r>
            <a:r>
              <a:rPr lang="id-ID" dirty="0"/>
              <a:t> dan </a:t>
            </a:r>
            <a:r>
              <a:rPr lang="id-ID" dirty="0" err="1"/>
              <a:t>LastName</a:t>
            </a:r>
            <a:r>
              <a:rPr lang="id-ID" dirty="0"/>
              <a:t> menjadi huruf kapital semua, lalu gabungkan kedua kolom tersebut menjadi satu kolom yang bernama </a:t>
            </a:r>
            <a:r>
              <a:rPr lang="id-ID" dirty="0" err="1"/>
              <a:t>CustomerName</a:t>
            </a:r>
            <a:r>
              <a:rPr lang="id-ID" dirty="0"/>
              <a:t>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b="1" dirty="0"/>
              <a:t>Membuat </a:t>
            </a:r>
            <a:r>
              <a:rPr lang="id-ID" b="1" i="1" dirty="0"/>
              <a:t>Store </a:t>
            </a:r>
            <a:r>
              <a:rPr lang="id-ID" b="1" i="1" dirty="0" err="1"/>
              <a:t>Procedure</a:t>
            </a:r>
            <a:r>
              <a:rPr lang="id-ID" b="1" i="1" dirty="0"/>
              <a:t> </a:t>
            </a:r>
            <a:r>
              <a:rPr lang="id-ID" b="1" dirty="0"/>
              <a:t>(SP) untuk menampilkan </a:t>
            </a:r>
            <a:r>
              <a:rPr lang="id-ID" b="1" dirty="0" err="1"/>
              <a:t>summary</a:t>
            </a:r>
            <a:r>
              <a:rPr lang="id-ID" b="1" dirty="0"/>
              <a:t> </a:t>
            </a:r>
            <a:r>
              <a:rPr lang="id-ID" b="1" dirty="0" err="1"/>
              <a:t>sales</a:t>
            </a:r>
            <a:r>
              <a:rPr lang="id-ID" b="1" dirty="0"/>
              <a:t> order berdasarkan status pengiriman. </a:t>
            </a:r>
            <a:endParaRPr lang="id-ID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9C84A311-D155-C06F-0625-087B7F190B30}"/>
              </a:ext>
            </a:extLst>
          </p:cNvPr>
          <p:cNvSpPr txBox="1"/>
          <p:nvPr/>
        </p:nvSpPr>
        <p:spPr>
          <a:xfrm>
            <a:off x="798936" y="239358"/>
            <a:ext cx="7918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ubik"/>
                <a:ea typeface="Rubik"/>
                <a:cs typeface="Rubik"/>
                <a:sym typeface="Rubik"/>
              </a:rPr>
              <a:t>Challenge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3F137A43-4ECF-F0E4-C003-E3CB62E382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0" y="2094711"/>
            <a:ext cx="9144000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 b="1" dirty="0" err="1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Restore</a:t>
            </a:r>
            <a:r>
              <a:rPr lang="id-ID" sz="5000" b="1" dirty="0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id-ID" sz="5000" b="1" dirty="0" err="1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Database</a:t>
            </a:r>
            <a:endParaRPr lang="id-ID" sz="5000" b="1" dirty="0">
              <a:solidFill>
                <a:schemeClr val="bg1"/>
              </a:solidFill>
              <a:latin typeface="+mj-lt"/>
              <a:ea typeface="Rubik"/>
              <a:cs typeface="Rubik"/>
              <a:sym typeface="Rubik"/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F02E5C3C-5289-9B2E-149F-19AC11D5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954076"/>
          </a:xfrm>
        </p:spPr>
        <p:txBody>
          <a:bodyPr>
            <a:noAutofit/>
          </a:bodyPr>
          <a:lstStyle/>
          <a:p>
            <a:r>
              <a:rPr lang="id-ID" sz="6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01D1FE58-6D8A-2DBB-A950-966D0245C9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950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6165273" y="1236199"/>
            <a:ext cx="246611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+mn-lt"/>
                <a:ea typeface="Rubik"/>
                <a:cs typeface="Rubik"/>
                <a:sym typeface="Rubik"/>
              </a:rPr>
              <a:t>Buka SSMS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&gt;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klik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kanan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pada database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s, pilih </a:t>
            </a:r>
            <a:r>
              <a:rPr lang="id-ID" dirty="0" err="1">
                <a:latin typeface="+mn-lt"/>
                <a:ea typeface="Rubik"/>
                <a:cs typeface="Rubik"/>
                <a:sym typeface="Rubik"/>
              </a:rPr>
              <a:t>restore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id-ID" dirty="0" err="1">
                <a:latin typeface="+mn-lt"/>
                <a:ea typeface="Rubik"/>
                <a:cs typeface="Rubik"/>
                <a:sym typeface="Rubik"/>
              </a:rPr>
              <a:t>database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&gt;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pada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bagian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general,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pilih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source "device" dan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klik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"...“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&gt; 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pada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bagian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"backup media type",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pilih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"file"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lalu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klik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"add“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&gt;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pilih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file </a:t>
            </a:r>
            <a:r>
              <a:rPr lang="id-ID" dirty="0" err="1">
                <a:latin typeface="+mn-lt"/>
                <a:ea typeface="Rubik"/>
                <a:cs typeface="Rubik"/>
                <a:sym typeface="Rubik"/>
              </a:rPr>
              <a:t>staging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.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Bak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&gt;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klik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OK </a:t>
            </a:r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00" dirty="0">
                <a:solidFill>
                  <a:schemeClr val="tx1"/>
                </a:solidFill>
              </a:rPr>
              <a:t>1. </a:t>
            </a:r>
            <a:r>
              <a:rPr lang="id-ID" sz="1000" dirty="0" err="1">
                <a:solidFill>
                  <a:schemeClr val="tx1"/>
                </a:solidFill>
              </a:rPr>
              <a:t>Restore</a:t>
            </a:r>
            <a:r>
              <a:rPr lang="id-ID" sz="1000" dirty="0">
                <a:solidFill>
                  <a:schemeClr val="tx1"/>
                </a:solidFill>
              </a:rPr>
              <a:t> </a:t>
            </a:r>
            <a:r>
              <a:rPr lang="id-ID" sz="1000" dirty="0" err="1">
                <a:solidFill>
                  <a:schemeClr val="tx1"/>
                </a:solidFill>
              </a:rPr>
              <a:t>Database</a:t>
            </a:r>
            <a:endParaRPr lang="id-ID" sz="100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24CD76B7-4546-5ADF-86FD-EABC05AC0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00" y="839240"/>
            <a:ext cx="5593538" cy="31463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0" y="1786935"/>
            <a:ext cx="9144000" cy="172351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 b="1" dirty="0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Membuat Tabel </a:t>
            </a:r>
            <a:r>
              <a:rPr lang="id-ID" sz="5000" b="1" dirty="0" err="1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Fact</a:t>
            </a:r>
            <a:r>
              <a:rPr lang="id-ID" sz="5000" b="1" dirty="0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 &amp; </a:t>
            </a:r>
            <a:r>
              <a:rPr lang="id-ID" sz="5000" b="1" dirty="0" err="1">
                <a:solidFill>
                  <a:schemeClr val="bg1"/>
                </a:solidFill>
                <a:latin typeface="+mj-lt"/>
                <a:ea typeface="Rubik"/>
                <a:cs typeface="Rubik"/>
                <a:sym typeface="Rubik"/>
              </a:rPr>
              <a:t>Dimension</a:t>
            </a:r>
            <a:endParaRPr lang="id-ID" sz="5000" b="1" dirty="0">
              <a:solidFill>
                <a:schemeClr val="bg1"/>
              </a:solidFill>
              <a:latin typeface="+mj-lt"/>
              <a:ea typeface="Rubik"/>
              <a:cs typeface="Rubik"/>
              <a:sym typeface="Rubik"/>
            </a:endParaRPr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758E8E36-37CC-E7D9-E00E-4CC8CBA9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954076"/>
          </a:xfrm>
        </p:spPr>
        <p:txBody>
          <a:bodyPr>
            <a:noAutofit/>
          </a:bodyPr>
          <a:lstStyle/>
          <a:p>
            <a:r>
              <a:rPr lang="id-ID" sz="6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33888B6C-B736-C9C6-660F-950FE72613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263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700560" y="912551"/>
            <a:ext cx="448194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 Database Warehouse</a:t>
            </a:r>
            <a:r>
              <a:rPr lang="id-ID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endParaRPr lang="en-US" b="1" dirty="0"/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50" dirty="0">
                <a:solidFill>
                  <a:schemeClr val="tx1"/>
                </a:solidFill>
              </a:rPr>
              <a:t>2. Membuat Tabel </a:t>
            </a:r>
            <a:r>
              <a:rPr lang="id-ID" sz="1050" dirty="0" err="1">
                <a:solidFill>
                  <a:schemeClr val="tx1"/>
                </a:solidFill>
              </a:rPr>
              <a:t>Fact</a:t>
            </a:r>
            <a:r>
              <a:rPr lang="id-ID" sz="1050" dirty="0">
                <a:solidFill>
                  <a:schemeClr val="tx1"/>
                </a:solidFill>
              </a:rPr>
              <a:t> &amp; </a:t>
            </a:r>
            <a:r>
              <a:rPr lang="id-ID" sz="1050" dirty="0" err="1">
                <a:solidFill>
                  <a:schemeClr val="tx1"/>
                </a:solidFill>
              </a:rPr>
              <a:t>Dimension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6511041F-25CD-2068-2F35-5B0C2A01B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60" y="1498256"/>
            <a:ext cx="6617040" cy="2819545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D9DA9241-E115-4525-97DB-07765599B2D3}"/>
              </a:ext>
            </a:extLst>
          </p:cNvPr>
          <p:cNvSpPr txBox="1"/>
          <p:nvPr/>
        </p:nvSpPr>
        <p:spPr>
          <a:xfrm>
            <a:off x="610505" y="442287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Rubik"/>
                <a:cs typeface="Rubik"/>
                <a:sym typeface="Rubik"/>
              </a:rPr>
              <a:t>Buka SSMS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&gt;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klik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+mn-lt"/>
                <a:ea typeface="Rubik"/>
                <a:cs typeface="Rubik"/>
                <a:sym typeface="Rubik"/>
              </a:rPr>
              <a:t>kanan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pada database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s &gt; pilih </a:t>
            </a:r>
            <a:r>
              <a:rPr lang="id-ID" dirty="0" err="1">
                <a:latin typeface="+mn-lt"/>
                <a:ea typeface="Rubik"/>
                <a:cs typeface="Rubik"/>
                <a:sym typeface="Rubik"/>
              </a:rPr>
              <a:t>new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id-ID" dirty="0" err="1">
                <a:latin typeface="+mn-lt"/>
                <a:ea typeface="Rubik"/>
                <a:cs typeface="Rubik"/>
                <a:sym typeface="Rubik"/>
              </a:rPr>
              <a:t>database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&gt; beri nama </a:t>
            </a:r>
            <a:r>
              <a:rPr lang="id-ID" dirty="0" err="1">
                <a:latin typeface="+mn-lt"/>
                <a:ea typeface="Rubik"/>
                <a:cs typeface="Rubik"/>
                <a:sym typeface="Rubik"/>
              </a:rPr>
              <a:t>DWH_Project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pada </a:t>
            </a:r>
            <a:r>
              <a:rPr lang="id-ID" dirty="0" err="1">
                <a:latin typeface="+mn-lt"/>
                <a:ea typeface="Rubik"/>
                <a:cs typeface="Rubik"/>
                <a:sym typeface="Rubik"/>
              </a:rPr>
              <a:t>Database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id-ID" dirty="0" err="1">
                <a:latin typeface="+mn-lt"/>
                <a:ea typeface="Rubik"/>
                <a:cs typeface="Rubik"/>
                <a:sym typeface="Rubik"/>
              </a:rPr>
              <a:t>name</a:t>
            </a:r>
            <a:r>
              <a:rPr lang="id-ID" dirty="0">
                <a:latin typeface="+mn-lt"/>
                <a:ea typeface="Rubik"/>
                <a:cs typeface="Rubik"/>
                <a:sym typeface="Rubik"/>
              </a:rPr>
              <a:t> &gt; lalu klik ok</a:t>
            </a:r>
            <a:r>
              <a:rPr lang="en-US" dirty="0">
                <a:latin typeface="+mn-lt"/>
                <a:ea typeface="Rubik"/>
                <a:cs typeface="Rubik"/>
                <a:sym typeface="Rubik"/>
              </a:rPr>
              <a:t>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17022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79033" y="876672"/>
            <a:ext cx="489758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 err="1">
                <a:latin typeface="+mj-lt"/>
                <a:ea typeface="Rubik"/>
                <a:cs typeface="Rubik"/>
                <a:sym typeface="Rubik"/>
              </a:rPr>
              <a:t>Membuat</a:t>
            </a:r>
            <a:r>
              <a:rPr lang="en-US" sz="1600" b="1" dirty="0">
                <a:latin typeface="+mj-lt"/>
                <a:ea typeface="Rubik"/>
                <a:cs typeface="Rubik"/>
                <a:sym typeface="Rubik"/>
              </a:rPr>
              <a:t> Dimension Table</a:t>
            </a:r>
            <a:endParaRPr lang="en-US" sz="1600" b="1" dirty="0">
              <a:latin typeface="+mj-lt"/>
            </a:endParaRPr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50" dirty="0">
                <a:solidFill>
                  <a:schemeClr val="tx1"/>
                </a:solidFill>
              </a:rPr>
              <a:t>2. Membuat Tabel </a:t>
            </a:r>
            <a:r>
              <a:rPr lang="id-ID" sz="1050" dirty="0" err="1">
                <a:solidFill>
                  <a:schemeClr val="tx1"/>
                </a:solidFill>
              </a:rPr>
              <a:t>Fact</a:t>
            </a:r>
            <a:r>
              <a:rPr lang="id-ID" sz="1050" dirty="0">
                <a:solidFill>
                  <a:schemeClr val="tx1"/>
                </a:solidFill>
              </a:rPr>
              <a:t> &amp; </a:t>
            </a:r>
            <a:r>
              <a:rPr lang="id-ID" sz="1050" dirty="0" err="1">
                <a:solidFill>
                  <a:schemeClr val="tx1"/>
                </a:solidFill>
              </a:rPr>
              <a:t>Dimension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C2C11DAB-B73D-8A77-8230-A731F28E81CD}"/>
              </a:ext>
            </a:extLst>
          </p:cNvPr>
          <p:cNvGrpSpPr/>
          <p:nvPr/>
        </p:nvGrpSpPr>
        <p:grpSpPr>
          <a:xfrm>
            <a:off x="324727" y="1595445"/>
            <a:ext cx="3947176" cy="1705347"/>
            <a:chOff x="310301" y="1198420"/>
            <a:chExt cx="3947176" cy="1705347"/>
          </a:xfrm>
        </p:grpSpPr>
        <p:pic>
          <p:nvPicPr>
            <p:cNvPr id="5" name="Gambar 4">
              <a:extLst>
                <a:ext uri="{FF2B5EF4-FFF2-40B4-BE49-F238E27FC236}">
                  <a16:creationId xmlns:a16="http://schemas.microsoft.com/office/drawing/2014/main" id="{F815C746-C1C8-45A3-7521-DBF0A40E8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103" y="1365460"/>
              <a:ext cx="3884374" cy="1538307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Google Shape;106;p17">
              <a:extLst>
                <a:ext uri="{FF2B5EF4-FFF2-40B4-BE49-F238E27FC236}">
                  <a16:creationId xmlns:a16="http://schemas.microsoft.com/office/drawing/2014/main" id="{461A065A-B51B-5D29-240C-BA35A3406449}"/>
                </a:ext>
              </a:extLst>
            </p:cNvPr>
            <p:cNvSpPr txBox="1"/>
            <p:nvPr/>
          </p:nvSpPr>
          <p:spPr>
            <a:xfrm>
              <a:off x="310301" y="1198420"/>
              <a:ext cx="3818884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100" dirty="0" err="1">
                  <a:latin typeface="+mn-lt"/>
                  <a:ea typeface="Rubik"/>
                  <a:cs typeface="Rubik"/>
                  <a:sym typeface="Rubik"/>
                </a:rPr>
                <a:t>Tabel</a:t>
              </a:r>
              <a:r>
                <a:rPr lang="en-US" sz="1100" dirty="0">
                  <a:latin typeface="+mn-lt"/>
                  <a:ea typeface="Rubik"/>
                  <a:cs typeface="Rubik"/>
                  <a:sym typeface="Rubik"/>
                </a:rPr>
                <a:t> Dimension Customer</a:t>
              </a:r>
            </a:p>
          </p:txBody>
        </p:sp>
      </p:grpSp>
      <p:grpSp>
        <p:nvGrpSpPr>
          <p:cNvPr id="18" name="Grup 17">
            <a:extLst>
              <a:ext uri="{FF2B5EF4-FFF2-40B4-BE49-F238E27FC236}">
                <a16:creationId xmlns:a16="http://schemas.microsoft.com/office/drawing/2014/main" id="{A729D8F6-33CF-50F2-89A7-5D0F5A791692}"/>
              </a:ext>
            </a:extLst>
          </p:cNvPr>
          <p:cNvGrpSpPr/>
          <p:nvPr/>
        </p:nvGrpSpPr>
        <p:grpSpPr>
          <a:xfrm>
            <a:off x="4593695" y="1119942"/>
            <a:ext cx="4153113" cy="1584318"/>
            <a:chOff x="4679187" y="760174"/>
            <a:chExt cx="4153113" cy="1584318"/>
          </a:xfrm>
        </p:grpSpPr>
        <p:sp>
          <p:nvSpPr>
            <p:cNvPr id="11" name="Google Shape;106;p17">
              <a:extLst>
                <a:ext uri="{FF2B5EF4-FFF2-40B4-BE49-F238E27FC236}">
                  <a16:creationId xmlns:a16="http://schemas.microsoft.com/office/drawing/2014/main" id="{D4C3BAF1-A805-5DEC-0645-0F2D8028F99F}"/>
                </a:ext>
              </a:extLst>
            </p:cNvPr>
            <p:cNvSpPr txBox="1"/>
            <p:nvPr/>
          </p:nvSpPr>
          <p:spPr>
            <a:xfrm>
              <a:off x="4846301" y="760174"/>
              <a:ext cx="3818884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100" dirty="0" err="1">
                  <a:latin typeface="+mn-lt"/>
                  <a:ea typeface="Rubik"/>
                  <a:cs typeface="Rubik"/>
                  <a:sym typeface="Rubik"/>
                </a:rPr>
                <a:t>Tabel</a:t>
              </a:r>
              <a:r>
                <a:rPr lang="en-US" sz="1100" dirty="0">
                  <a:latin typeface="+mn-lt"/>
                  <a:ea typeface="Rubik"/>
                  <a:cs typeface="Rubik"/>
                  <a:sym typeface="Rubik"/>
                </a:rPr>
                <a:t> Dimension </a:t>
              </a:r>
              <a:r>
                <a:rPr lang="id-ID" sz="1100" dirty="0" err="1">
                  <a:latin typeface="+mn-lt"/>
                  <a:ea typeface="Rubik"/>
                  <a:cs typeface="Rubik"/>
                  <a:sym typeface="Rubik"/>
                </a:rPr>
                <a:t>Product</a:t>
              </a:r>
              <a:endParaRPr lang="en-US" sz="1100" dirty="0">
                <a:latin typeface="+mn-lt"/>
                <a:ea typeface="Rubik"/>
                <a:cs typeface="Rubik"/>
                <a:sym typeface="Rubik"/>
              </a:endParaRPr>
            </a:p>
          </p:txBody>
        </p:sp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9EEA3723-BBC9-EA5C-71D3-1B79AF6F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9187" y="1068076"/>
              <a:ext cx="4153113" cy="1276416"/>
            </a:xfrm>
            <a:prstGeom prst="rect">
              <a:avLst/>
            </a:prstGeom>
          </p:spPr>
        </p:pic>
      </p:grpSp>
      <p:grpSp>
        <p:nvGrpSpPr>
          <p:cNvPr id="17" name="Grup 16">
            <a:extLst>
              <a:ext uri="{FF2B5EF4-FFF2-40B4-BE49-F238E27FC236}">
                <a16:creationId xmlns:a16="http://schemas.microsoft.com/office/drawing/2014/main" id="{1C7B4BC7-75C5-0247-847C-4F3F0C49B730}"/>
              </a:ext>
            </a:extLst>
          </p:cNvPr>
          <p:cNvGrpSpPr/>
          <p:nvPr/>
        </p:nvGrpSpPr>
        <p:grpSpPr>
          <a:xfrm>
            <a:off x="4596632" y="2983396"/>
            <a:ext cx="4235668" cy="1399930"/>
            <a:chOff x="4596632" y="2475437"/>
            <a:chExt cx="4235668" cy="1399930"/>
          </a:xfrm>
        </p:grpSpPr>
        <p:sp>
          <p:nvSpPr>
            <p:cNvPr id="16" name="Google Shape;106;p17">
              <a:extLst>
                <a:ext uri="{FF2B5EF4-FFF2-40B4-BE49-F238E27FC236}">
                  <a16:creationId xmlns:a16="http://schemas.microsoft.com/office/drawing/2014/main" id="{2A6CD476-2F97-6738-C135-F0739D44AF98}"/>
                </a:ext>
              </a:extLst>
            </p:cNvPr>
            <p:cNvSpPr txBox="1"/>
            <p:nvPr/>
          </p:nvSpPr>
          <p:spPr>
            <a:xfrm>
              <a:off x="4805024" y="2475437"/>
              <a:ext cx="3818884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sz="1100" dirty="0" err="1">
                  <a:latin typeface="+mn-lt"/>
                  <a:ea typeface="Rubik"/>
                  <a:cs typeface="Rubik"/>
                  <a:sym typeface="Rubik"/>
                </a:rPr>
                <a:t>Tabel</a:t>
              </a:r>
              <a:r>
                <a:rPr lang="en-US" sz="1100" dirty="0">
                  <a:latin typeface="+mn-lt"/>
                  <a:ea typeface="Rubik"/>
                  <a:cs typeface="Rubik"/>
                  <a:sym typeface="Rubik"/>
                </a:rPr>
                <a:t> Dimension </a:t>
              </a:r>
              <a:r>
                <a:rPr lang="id-ID" sz="1100" dirty="0" err="1">
                  <a:latin typeface="+mn-lt"/>
                  <a:ea typeface="Rubik"/>
                  <a:cs typeface="Rubik"/>
                  <a:sym typeface="Rubik"/>
                </a:rPr>
                <a:t>Product</a:t>
              </a:r>
              <a:endParaRPr lang="en-US" sz="1100" dirty="0">
                <a:latin typeface="+mn-lt"/>
                <a:ea typeface="Rubik"/>
                <a:cs typeface="Rubik"/>
                <a:sym typeface="Rubik"/>
              </a:endParaRPr>
            </a:p>
          </p:txBody>
        </p:sp>
        <p:pic>
          <p:nvPicPr>
            <p:cNvPr id="15" name="Gambar 14">
              <a:extLst>
                <a:ext uri="{FF2B5EF4-FFF2-40B4-BE49-F238E27FC236}">
                  <a16:creationId xmlns:a16="http://schemas.microsoft.com/office/drawing/2014/main" id="{F424C733-F2DC-8910-07F6-82BA5F602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6632" y="2903767"/>
              <a:ext cx="4235668" cy="9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96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11700" y="798341"/>
            <a:ext cx="48975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 Fact Table</a:t>
            </a:r>
            <a:endParaRPr lang="en-US" b="1" dirty="0"/>
          </a:p>
        </p:txBody>
      </p:sp>
      <p:sp>
        <p:nvSpPr>
          <p:cNvPr id="2" name="Judul 2">
            <a:extLst>
              <a:ext uri="{FF2B5EF4-FFF2-40B4-BE49-F238E27FC236}">
                <a16:creationId xmlns:a16="http://schemas.microsoft.com/office/drawing/2014/main" id="{EDA328E5-7B16-9BA1-E5C4-26B7EB07B7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2819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050" dirty="0">
                <a:solidFill>
                  <a:schemeClr val="tx1"/>
                </a:solidFill>
              </a:rPr>
              <a:t>2. Membuat Tabel </a:t>
            </a:r>
            <a:r>
              <a:rPr lang="id-ID" sz="1050" dirty="0" err="1">
                <a:solidFill>
                  <a:schemeClr val="tx1"/>
                </a:solidFill>
              </a:rPr>
              <a:t>Fact</a:t>
            </a:r>
            <a:r>
              <a:rPr lang="id-ID" sz="1050" dirty="0">
                <a:solidFill>
                  <a:schemeClr val="tx1"/>
                </a:solidFill>
              </a:rPr>
              <a:t> &amp; </a:t>
            </a:r>
            <a:r>
              <a:rPr lang="id-ID" sz="1050" dirty="0" err="1">
                <a:solidFill>
                  <a:schemeClr val="tx1"/>
                </a:solidFill>
              </a:rPr>
              <a:t>Dimension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14AB1223-6F05-BF20-3BC0-F2D37D1AE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3013B0FE-F63B-CB73-C1EF-9CBAEA5D6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34" y="1324782"/>
            <a:ext cx="6712295" cy="228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577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665</Words>
  <Application>Microsoft Office PowerPoint</Application>
  <PresentationFormat>Peragaan Layar (16:9)</PresentationFormat>
  <Paragraphs>92</Paragraphs>
  <Slides>22</Slides>
  <Notes>22</Notes>
  <HiddenSlides>0</HiddenSlides>
  <MMClips>0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22</vt:i4>
      </vt:variant>
    </vt:vector>
  </HeadingPairs>
  <TitlesOfParts>
    <vt:vector size="28" baseType="lpstr">
      <vt:lpstr>Rubik SemiBold</vt:lpstr>
      <vt:lpstr>Arial</vt:lpstr>
      <vt:lpstr>Rubik</vt:lpstr>
      <vt:lpstr>Rubik Medium</vt:lpstr>
      <vt:lpstr>Rubik Light</vt:lpstr>
      <vt:lpstr>Simple Light</vt:lpstr>
      <vt:lpstr>Presentasi PowerPoint</vt:lpstr>
      <vt:lpstr>Presentasi PowerPoint</vt:lpstr>
      <vt:lpstr>Presentasi PowerPoint</vt:lpstr>
      <vt:lpstr>1</vt:lpstr>
      <vt:lpstr>Presentasi PowerPoint</vt:lpstr>
      <vt:lpstr>2</vt:lpstr>
      <vt:lpstr>Presentasi PowerPoint</vt:lpstr>
      <vt:lpstr>Presentasi PowerPoint</vt:lpstr>
      <vt:lpstr>Presentasi PowerPoint</vt:lpstr>
      <vt:lpstr>3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4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cp:lastModifiedBy>shabrina jamilah</cp:lastModifiedBy>
  <cp:revision>15</cp:revision>
  <dcterms:modified xsi:type="dcterms:W3CDTF">2024-01-01T10:54:20Z</dcterms:modified>
</cp:coreProperties>
</file>